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A1AE7C-BC51-4108-836C-7B7AFB1CF5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3208B3-9304-4EAC-A190-D81E25978B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683679E-8C01-4E25-8000-BEB345496C4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33C3CA-FF89-44C6-A55D-F2822A52B8C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9CD1E5-F684-4E86-845A-19F244D558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D1E8E6-7535-4CD2-B36D-390480C6BE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F97CD5-FB0F-4A25-9C92-9C1B67834F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1234A3-030C-4248-940D-B366A19153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3537B8-3B7F-43E2-97F6-776660F791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5BA8DB-D72C-425D-A7A3-A437A44762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FA6648-8CA9-4412-B5E5-B90F5FCBFC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084AF4-AFA4-495C-AABB-53F95667C4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665BF3D-45CE-4B8F-A84A-89276E1C4E4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sysblok.ru/knowhow/vnimanie-vse-chto-vam-nuzhno-kak-rabotaet-attention-v-nejrosetjah/" TargetMode="External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https://ru.wikipedia.org/wiki/&#1050;&#1086;&#1085;&#1082;&#1072;&#1090;&#1077;&#1085;&#1072;&#1094;&#1080;&#1103;" TargetMode="External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Attention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Attention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703800" y="1371600"/>
            <a:ext cx="4554000" cy="364392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5715000" y="1924920"/>
            <a:ext cx="3634920" cy="2189880"/>
          </a:xfrm>
          <a:prstGeom prst="rect">
            <a:avLst/>
          </a:prstGeom>
          <a:ln w="0">
            <a:noFill/>
          </a:ln>
        </p:spPr>
      </p:pic>
      <p:sp>
        <p:nvSpPr>
          <p:cNvPr id="71" name=""/>
          <p:cNvSpPr txBox="1"/>
          <p:nvPr/>
        </p:nvSpPr>
        <p:spPr>
          <a:xfrm>
            <a:off x="5886720" y="4316400"/>
            <a:ext cx="3028680" cy="7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Чтобы получить вес внимания, берем работу энкодера Y, свежую активацию декодера D(t-1), склеиваем, умножаем на матрицу. Получается вектор L. Пропускаем L через активационную функцию Softmax, получаем V, вес внимания.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Итог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457200" y="1600200"/>
            <a:ext cx="3982680" cy="318672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 txBox="1"/>
          <p:nvPr/>
        </p:nvSpPr>
        <p:spPr>
          <a:xfrm>
            <a:off x="5486400" y="1936800"/>
            <a:ext cx="3286440" cy="240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вектора Y — слова, закодированные с учетом контекста слева и справа от них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вектор D — прошлое состояние декодера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вектор V — вес внимания, предсказан с учетом Y и D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вектор-контекст C — сумма всех слов Y, умноженных каждое на свой вес внимания V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вектор O — перевод следующего слова, предсказан с учетом прошлого состояния декодера D и вектора-контекста C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Библиографический список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https://sysblok.ru/knowhow/vnimanie-vse-chto-vam-nuzhno-kak-rabotaet-attention-v-nejrosetjah/</a:t>
            </a:r>
            <a:br>
              <a:rPr sz="3200"/>
            </a:br>
            <a:r>
              <a:rPr b="0" lang="en-US" sz="3200" spc="-1" strike="noStrike">
                <a:latin typeface="Arial"/>
              </a:rPr>
              <a:t>Курс Sequence Models на Coursera от deeplearning.ai: https://www.coursera.org/learn/nlp-sequence-models/home/welcome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[1409.0473] Neural Machine Translation by Jointly Learning to Align and Translate — академическая статья, где описана архитектура, использованная в качестве примера: https://arxiv.org/abs/1409.0473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Пример применения CNN-энкодера с механизмом внимания (Computerphile): https://www.youtube.com/watch?v=1icvxbAoPWc&amp;feature=youtu.be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Механизм внимания в картинках: https://towardsdatascience.com/illustrated-self-attention-2d627e33b20a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Проблемы RNN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2286000"/>
            <a:ext cx="9071640" cy="232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Скорость: следующие вычисления не начнутся, пока не закончатся прошлые.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RNN учитывает только прошлый контекст. BRNN частично решает эту проблему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в RNN контекст размывается со временем (</a:t>
            </a:r>
            <a:r>
              <a:rPr b="0" lang="en-US" sz="1800" spc="-1" strike="noStrike">
                <a:latin typeface="Arial"/>
              </a:rPr>
              <a:t>“Кошка съела рыбу, котлету, сосиску и два блинчика, но все еще была голодна”</a:t>
            </a:r>
            <a:r>
              <a:rPr b="0" lang="en-US" sz="3200" spc="-1" strike="noStrike">
                <a:latin typeface="Arial"/>
              </a:rPr>
              <a:t>), </a:t>
            </a:r>
            <a:r>
              <a:rPr b="0" lang="en-US" sz="1800" spc="-1" strike="noStrike">
                <a:latin typeface="Arial"/>
              </a:rPr>
              <a:t>на каждом шаге элементы вектора контекста возводятся в степень или умножаются, и через несколько шагов их производные либо «взрываются» (стремятся к бесконечности) либо «стираются» (стремятся к нулю). Это называется проблемой затухающих и взрывных градиентов.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685800" y="1143000"/>
            <a:ext cx="3200400" cy="84168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7041240" y="4572000"/>
            <a:ext cx="2331360" cy="107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Encoder-decoder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665800" y="1120320"/>
            <a:ext cx="5106600" cy="3680280"/>
          </a:xfrm>
          <a:prstGeom prst="rect">
            <a:avLst/>
          </a:prstGeom>
          <a:ln w="0">
            <a:noFill/>
          </a:ln>
        </p:spPr>
      </p:pic>
      <p:sp>
        <p:nvSpPr>
          <p:cNvPr id="49" name=""/>
          <p:cNvSpPr txBox="1"/>
          <p:nvPr/>
        </p:nvSpPr>
        <p:spPr>
          <a:xfrm>
            <a:off x="81720" y="4932000"/>
            <a:ext cx="9998280" cy="37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При переводе на иностранный язык число слов в оригинале и в переводе почти никогда не совпадает. Одно слово может переводиться двумя-тремя, а может вообще каким-нибудь устойчивым выражением.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Обработка изображений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099160" y="1119600"/>
            <a:ext cx="5901840" cy="41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Двунаправленная RNN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873720" y="1152720"/>
            <a:ext cx="4155480" cy="113328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0" y="2656080"/>
            <a:ext cx="5298480" cy="2373120"/>
          </a:xfrm>
          <a:prstGeom prst="rect">
            <a:avLst/>
          </a:prstGeom>
          <a:ln w="0">
            <a:noFill/>
          </a:ln>
        </p:spPr>
      </p:pic>
      <p:sp>
        <p:nvSpPr>
          <p:cNvPr id="55" name=""/>
          <p:cNvSpPr txBox="1"/>
          <p:nvPr/>
        </p:nvSpPr>
        <p:spPr>
          <a:xfrm>
            <a:off x="5486400" y="1518480"/>
            <a:ext cx="4321080" cy="264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Нейросеть подает первое слово на слой A1, оттуда картину активации нейронов — на A2, и так далее слева направо. Каждый слой выдает предсказание h, это «зашифрованное» входное слово. Пока модель ведет себя как обычная RNN архитектуры «последовательность → последовательность»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Biderectional RNN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441000" y="3200400"/>
            <a:ext cx="641700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Добавиим еще один слой нейронов для каждого входного слова, эти слои назовем B.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Слои B тоже выдают предсказания, но передают контекст справа налево: B4 → B3 → B2 → B1. Каждый слой B работает со своим словом: B2 получает X2, B3 получает X3. В целом — та же самая RNN, но справа налево. Ее слои начинают работу сразу, как закончит считать последний салатовый слой A (слева направо).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5414040" cy="178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BRNN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457200" y="1278360"/>
            <a:ext cx="4841280" cy="2379240"/>
          </a:xfrm>
          <a:prstGeom prst="rect">
            <a:avLst/>
          </a:prstGeom>
          <a:ln w="0">
            <a:noFill/>
          </a:ln>
        </p:spPr>
      </p:pic>
      <p:sp>
        <p:nvSpPr>
          <p:cNvPr id="61" name=""/>
          <p:cNvSpPr txBox="1"/>
          <p:nvPr/>
        </p:nvSpPr>
        <p:spPr>
          <a:xfrm>
            <a:off x="0" y="3657600"/>
            <a:ext cx="66294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Предсказания слоев B обозначим как h(B). Выпишем каждое предсказание h и h(B) подряд и «склеим» их (</a:t>
            </a:r>
            <a:r>
              <a:rPr b="0" lang="en-US" sz="1800" spc="-1" strike="noStrike">
                <a:latin typeface="Arial"/>
                <a:hlinkClick r:id="rId2"/>
              </a:rPr>
              <a:t>конкатенируем</a:t>
            </a:r>
            <a:r>
              <a:rPr b="0" lang="en-US" sz="1800" spc="-1" strike="noStrike">
                <a:latin typeface="Arial"/>
              </a:rPr>
              <a:t>). Результат назовем Y с нужным индексом. Вектор Y станет нейросетевой «идеей» о слове X, причем в учет этой идеи берется не только контекст до слова, но и контекст после него.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6446520" y="1172520"/>
            <a:ext cx="363348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Проблемы: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1. на слово сильнее всего влияют ближайшие соседи (но это проблема всех рекуррентных нейросетей). 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2. не всегда можно получить последовательность целиком. С текстом это не сложно, но если вы распознаете речь в реальном времени, придется дождаться, пока человек договорит.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Внимание!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Предложение — это цепочка слов, и длины цепочек в оригинале и в переводе не связаны. Значит, нужна RNN типа «энкодер-декодер». Энкодер будет двунаправленной RNN, чтобы учитывать слова не только слева, но и справа.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Вектор-контекст — сумма векторов отдельных слов. Перед тем, как складывать слова, вектора важных слов умножим на большие числа. Таким образом мы искусственно повысим значимость важных слов на последующих шагах работы алгоритма. </a:t>
            </a:r>
            <a:br>
              <a:rPr sz="3200"/>
            </a:br>
            <a:r>
              <a:rPr b="1" lang="en-US" sz="3200" spc="-1" strike="noStrike">
                <a:latin typeface="Arial"/>
              </a:rPr>
              <a:t>Это умножение — и есть механизм внимания</a:t>
            </a:r>
            <a:r>
              <a:rPr b="0" lang="en-US" sz="3200" spc="-1" strike="noStrike">
                <a:latin typeface="Arial"/>
              </a:rPr>
              <a:t>. После кодирования декодер-RNN расшифрует вектор-контекст и сделает из него перевод.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Само слово «внимание» — метафора: алгоритм заставляет нейросеть «сконцентрироваться» на отдельных элементах рабочего предложения. Так же поступает и человек: когда переводчик работает с текстом, он больше всего сосредоточен на переводе текущего слова, учитывает ближайший контекст до и после него, а если нужно, посматривает на дальние слова, сильно меняющие смысл. Всю последовательность переводчику запоминать не обязательно.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Attention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5257800" y="1371600"/>
            <a:ext cx="4572000" cy="341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Декодеру можно подать представление какого-то одного слова — обычно последнего в предложении, ведь в нем собрался весь прошлый контекст. Но есть вариант круче: подадим декодеру сумму сразу всех представлений, но перед этим умножим каждое из них на свой «вес». Вес — это тоже вектор, назовем его V. Чем больше вес, тем сильнее нейросеть обращает внимание на слово.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latin typeface="Arial"/>
              </a:rPr>
              <a:t>C = V1Y1 + V2Y2 + V3Y3 + …. + VnYn.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28600" y="1143000"/>
            <a:ext cx="4839840" cy="387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2025-03-17T09:30:02Z</dcterms:created>
  <dc:creator/>
  <dc:description/>
  <dc:language>en-US</dc:language>
  <cp:lastModifiedBy/>
  <dcterms:modified xsi:type="dcterms:W3CDTF">2025-03-17T11:12:28Z</dcterms:modified>
  <cp:revision>7</cp:revision>
  <dc:subject/>
  <dc:title/>
</cp:coreProperties>
</file>